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9"/>
  </p:notesMasterIdLst>
  <p:sldIdLst>
    <p:sldId id="256" r:id="rId2"/>
    <p:sldId id="260" r:id="rId3"/>
    <p:sldId id="257" r:id="rId4"/>
    <p:sldId id="261" r:id="rId5"/>
    <p:sldId id="264" r:id="rId6"/>
    <p:sldId id="262"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08F9B1-C00B-4300-BE0F-B83B3CC85E4C}" v="7" dt="2021-02-05T19:36:25.4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4" autoAdjust="0"/>
    <p:restoredTop sz="94660"/>
  </p:normalViewPr>
  <p:slideViewPr>
    <p:cSldViewPr snapToGrid="0">
      <p:cViewPr varScale="1">
        <p:scale>
          <a:sx n="76" d="100"/>
          <a:sy n="76" d="100"/>
        </p:scale>
        <p:origin x="1440" y="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ten Bordignon" userId="4ec806f9f0db497b" providerId="LiveId" clId="{6808F9B1-C00B-4300-BE0F-B83B3CC85E4C}"/>
    <pc:docChg chg="custSel addSld modSld sldOrd">
      <pc:chgData name="Kristen Bordignon" userId="4ec806f9f0db497b" providerId="LiveId" clId="{6808F9B1-C00B-4300-BE0F-B83B3CC85E4C}" dt="2021-02-05T19:37:06.745" v="205" actId="33524"/>
      <pc:docMkLst>
        <pc:docMk/>
      </pc:docMkLst>
      <pc:sldChg chg="modSp mod">
        <pc:chgData name="Kristen Bordignon" userId="4ec806f9f0db497b" providerId="LiveId" clId="{6808F9B1-C00B-4300-BE0F-B83B3CC85E4C}" dt="2021-02-05T19:37:06.745" v="205" actId="33524"/>
        <pc:sldMkLst>
          <pc:docMk/>
          <pc:sldMk cId="3068629663" sldId="257"/>
        </pc:sldMkLst>
        <pc:spChg chg="mod">
          <ac:chgData name="Kristen Bordignon" userId="4ec806f9f0db497b" providerId="LiveId" clId="{6808F9B1-C00B-4300-BE0F-B83B3CC85E4C}" dt="2021-02-05T19:37:06.745" v="205" actId="33524"/>
          <ac:spMkLst>
            <pc:docMk/>
            <pc:sldMk cId="3068629663" sldId="257"/>
            <ac:spMk id="5" creationId="{00000000-0000-0000-0000-000000000000}"/>
          </ac:spMkLst>
        </pc:spChg>
      </pc:sldChg>
      <pc:sldChg chg="ord">
        <pc:chgData name="Kristen Bordignon" userId="4ec806f9f0db497b" providerId="LiveId" clId="{6808F9B1-C00B-4300-BE0F-B83B3CC85E4C}" dt="2021-02-05T19:28:37.337" v="51"/>
        <pc:sldMkLst>
          <pc:docMk/>
          <pc:sldMk cId="1327816471" sldId="262"/>
        </pc:sldMkLst>
      </pc:sldChg>
      <pc:sldChg chg="modSp mod">
        <pc:chgData name="Kristen Bordignon" userId="4ec806f9f0db497b" providerId="LiveId" clId="{6808F9B1-C00B-4300-BE0F-B83B3CC85E4C}" dt="2021-02-05T19:28:26" v="48" actId="1076"/>
        <pc:sldMkLst>
          <pc:docMk/>
          <pc:sldMk cId="1390977459" sldId="263"/>
        </pc:sldMkLst>
        <pc:spChg chg="mod">
          <ac:chgData name="Kristen Bordignon" userId="4ec806f9f0db497b" providerId="LiveId" clId="{6808F9B1-C00B-4300-BE0F-B83B3CC85E4C}" dt="2021-02-05T19:28:26" v="48" actId="1076"/>
          <ac:spMkLst>
            <pc:docMk/>
            <pc:sldMk cId="1390977459" sldId="263"/>
            <ac:spMk id="3" creationId="{BF583C0B-35F6-4D8E-99FD-11237C5C3949}"/>
          </ac:spMkLst>
        </pc:spChg>
      </pc:sldChg>
      <pc:sldChg chg="modSp add mod">
        <pc:chgData name="Kristen Bordignon" userId="4ec806f9f0db497b" providerId="LiveId" clId="{6808F9B1-C00B-4300-BE0F-B83B3CC85E4C}" dt="2021-02-05T19:36:41.259" v="204" actId="313"/>
        <pc:sldMkLst>
          <pc:docMk/>
          <pc:sldMk cId="2166745784" sldId="264"/>
        </pc:sldMkLst>
        <pc:spChg chg="mod">
          <ac:chgData name="Kristen Bordignon" userId="4ec806f9f0db497b" providerId="LiveId" clId="{6808F9B1-C00B-4300-BE0F-B83B3CC85E4C}" dt="2021-02-05T19:29:32.230" v="78" actId="20577"/>
          <ac:spMkLst>
            <pc:docMk/>
            <pc:sldMk cId="2166745784" sldId="264"/>
            <ac:spMk id="2" creationId="{00000000-0000-0000-0000-000000000000}"/>
          </ac:spMkLst>
        </pc:spChg>
        <pc:graphicFrameChg chg="mod modGraphic">
          <ac:chgData name="Kristen Bordignon" userId="4ec806f9f0db497b" providerId="LiveId" clId="{6808F9B1-C00B-4300-BE0F-B83B3CC85E4C}" dt="2021-02-05T19:36:37.092" v="203" actId="2"/>
          <ac:graphicFrameMkLst>
            <pc:docMk/>
            <pc:sldMk cId="2166745784" sldId="264"/>
            <ac:graphicFrameMk id="3" creationId="{7BAE2E59-80E2-4CA0-BCAD-0F46D4EED34F}"/>
          </ac:graphicFrameMkLst>
        </pc:graphicFrameChg>
        <pc:graphicFrameChg chg="mod modGraphic">
          <ac:chgData name="Kristen Bordignon" userId="4ec806f9f0db497b" providerId="LiveId" clId="{6808F9B1-C00B-4300-BE0F-B83B3CC85E4C}" dt="2021-02-05T19:36:41.259" v="204" actId="313"/>
          <ac:graphicFrameMkLst>
            <pc:docMk/>
            <pc:sldMk cId="2166745784" sldId="264"/>
            <ac:graphicFrameMk id="5"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53D825-F94F-1C4F-BCCF-15544AD5E8D9}" type="datetimeFigureOut">
              <a:rPr lang="en-US" smtClean="0"/>
              <a:t>2/5/2021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B1E48E-AA49-AA4D-B690-0D991D417683}" type="slidenum">
              <a:rPr lang="en-US" smtClean="0"/>
              <a:t>‹#›</a:t>
            </a:fld>
            <a:endParaRPr lang="en-US"/>
          </a:p>
        </p:txBody>
      </p:sp>
    </p:spTree>
    <p:extLst>
      <p:ext uri="{BB962C8B-B14F-4D97-AF65-F5344CB8AC3E}">
        <p14:creationId xmlns:p14="http://schemas.microsoft.com/office/powerpoint/2010/main" val="16501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16D739C-2E0C-471F-AC42-7880AC61D779}"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4B40F-DA70-4393-82EE-21BA496EFB3C}" type="slidenum">
              <a:rPr lang="en-US" smtClean="0"/>
              <a:t>‹#›</a:t>
            </a:fld>
            <a:endParaRPr lang="en-US"/>
          </a:p>
        </p:txBody>
      </p:sp>
    </p:spTree>
    <p:extLst>
      <p:ext uri="{BB962C8B-B14F-4D97-AF65-F5344CB8AC3E}">
        <p14:creationId xmlns:p14="http://schemas.microsoft.com/office/powerpoint/2010/main" val="2751485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16D739C-2E0C-471F-AC42-7880AC61D779}" type="datetimeFigureOut">
              <a:rPr lang="en-US" smtClean="0"/>
              <a:t>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84B40F-DA70-4393-82EE-21BA496EFB3C}" type="slidenum">
              <a:rPr lang="en-US" smtClean="0"/>
              <a:t>‹#›</a:t>
            </a:fld>
            <a:endParaRPr lang="en-US"/>
          </a:p>
        </p:txBody>
      </p:sp>
    </p:spTree>
    <p:extLst>
      <p:ext uri="{BB962C8B-B14F-4D97-AF65-F5344CB8AC3E}">
        <p14:creationId xmlns:p14="http://schemas.microsoft.com/office/powerpoint/2010/main" val="2961489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016D739C-2E0C-471F-AC42-7880AC61D779}"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4B40F-DA70-4393-82EE-21BA496EFB3C}" type="slidenum">
              <a:rPr lang="en-US" smtClean="0"/>
              <a:t>‹#›</a:t>
            </a:fld>
            <a:endParaRPr lang="en-US"/>
          </a:p>
        </p:txBody>
      </p:sp>
    </p:spTree>
    <p:extLst>
      <p:ext uri="{BB962C8B-B14F-4D97-AF65-F5344CB8AC3E}">
        <p14:creationId xmlns:p14="http://schemas.microsoft.com/office/powerpoint/2010/main" val="24569765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17649"/>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454530" y="3765449"/>
            <a:ext cx="5449871"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016D739C-2E0C-471F-AC42-7880AC61D779}"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4B40F-DA70-4393-82EE-21BA496EFB3C}" type="slidenum">
              <a:rPr lang="en-US" smtClean="0"/>
              <a:t>‹#›</a:t>
            </a:fld>
            <a:endParaRPr lang="en-US"/>
          </a:p>
        </p:txBody>
      </p:sp>
      <p:sp>
        <p:nvSpPr>
          <p:cNvPr id="9" name="TextBox 8"/>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0627036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16D739C-2E0C-471F-AC42-7880AC61D779}"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4B40F-DA70-4393-82EE-21BA496EFB3C}" type="slidenum">
              <a:rPr lang="en-US" smtClean="0"/>
              <a:t>‹#›</a:t>
            </a:fld>
            <a:endParaRPr lang="en-US"/>
          </a:p>
        </p:txBody>
      </p:sp>
    </p:spTree>
    <p:extLst>
      <p:ext uri="{BB962C8B-B14F-4D97-AF65-F5344CB8AC3E}">
        <p14:creationId xmlns:p14="http://schemas.microsoft.com/office/powerpoint/2010/main" val="2463207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16D739C-2E0C-471F-AC42-7880AC61D779}" type="datetimeFigureOut">
              <a:rPr lang="en-US" smtClean="0"/>
              <a:t>2/5/2021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4B40F-DA70-4393-82EE-21BA496EFB3C}" type="slidenum">
              <a:rPr lang="en-US" smtClean="0"/>
              <a:t>‹#›</a:t>
            </a:fld>
            <a:endParaRPr lang="en-US"/>
          </a:p>
        </p:txBody>
      </p:sp>
    </p:spTree>
    <p:extLst>
      <p:ext uri="{BB962C8B-B14F-4D97-AF65-F5344CB8AC3E}">
        <p14:creationId xmlns:p14="http://schemas.microsoft.com/office/powerpoint/2010/main" val="3467351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16D739C-2E0C-471F-AC42-7880AC61D779}" type="datetimeFigureOut">
              <a:rPr lang="en-US" smtClean="0"/>
              <a:t>2/5/2021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4B40F-DA70-4393-82EE-21BA496EFB3C}" type="slidenum">
              <a:rPr lang="en-US" smtClean="0"/>
              <a:t>‹#›</a:t>
            </a:fld>
            <a:endParaRPr lang="en-US"/>
          </a:p>
        </p:txBody>
      </p:sp>
    </p:spTree>
    <p:extLst>
      <p:ext uri="{BB962C8B-B14F-4D97-AF65-F5344CB8AC3E}">
        <p14:creationId xmlns:p14="http://schemas.microsoft.com/office/powerpoint/2010/main" val="39107192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6D739C-2E0C-471F-AC42-7880AC61D779}"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4B40F-DA70-4393-82EE-21BA496EFB3C}" type="slidenum">
              <a:rPr lang="en-US" smtClean="0"/>
              <a:t>‹#›</a:t>
            </a:fld>
            <a:endParaRPr lang="en-US"/>
          </a:p>
        </p:txBody>
      </p:sp>
    </p:spTree>
    <p:extLst>
      <p:ext uri="{BB962C8B-B14F-4D97-AF65-F5344CB8AC3E}">
        <p14:creationId xmlns:p14="http://schemas.microsoft.com/office/powerpoint/2010/main" val="18422502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6D739C-2E0C-471F-AC42-7880AC61D779}"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4B40F-DA70-4393-82EE-21BA496EFB3C}" type="slidenum">
              <a:rPr lang="en-US" smtClean="0"/>
              <a:t>‹#›</a:t>
            </a:fld>
            <a:endParaRPr lang="en-US"/>
          </a:p>
        </p:txBody>
      </p:sp>
    </p:spTree>
    <p:extLst>
      <p:ext uri="{BB962C8B-B14F-4D97-AF65-F5344CB8AC3E}">
        <p14:creationId xmlns:p14="http://schemas.microsoft.com/office/powerpoint/2010/main" val="1498356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6D739C-2E0C-471F-AC42-7880AC61D779}"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4B40F-DA70-4393-82EE-21BA496EFB3C}" type="slidenum">
              <a:rPr lang="en-US" smtClean="0"/>
              <a:t>‹#›</a:t>
            </a:fld>
            <a:endParaRPr lang="en-US"/>
          </a:p>
        </p:txBody>
      </p:sp>
    </p:spTree>
    <p:extLst>
      <p:ext uri="{BB962C8B-B14F-4D97-AF65-F5344CB8AC3E}">
        <p14:creationId xmlns:p14="http://schemas.microsoft.com/office/powerpoint/2010/main" val="3705509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16D739C-2E0C-471F-AC42-7880AC61D779}"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4B40F-DA70-4393-82EE-21BA496EFB3C}" type="slidenum">
              <a:rPr lang="en-US" smtClean="0"/>
              <a:t>‹#›</a:t>
            </a:fld>
            <a:endParaRPr lang="en-US"/>
          </a:p>
        </p:txBody>
      </p:sp>
    </p:spTree>
    <p:extLst>
      <p:ext uri="{BB962C8B-B14F-4D97-AF65-F5344CB8AC3E}">
        <p14:creationId xmlns:p14="http://schemas.microsoft.com/office/powerpoint/2010/main" val="1435058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6D739C-2E0C-471F-AC42-7880AC61D779}" type="datetimeFigureOut">
              <a:rPr lang="en-US" smtClean="0"/>
              <a:t>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84B40F-DA70-4393-82EE-21BA496EFB3C}" type="slidenum">
              <a:rPr lang="en-US" smtClean="0"/>
              <a:t>‹#›</a:t>
            </a:fld>
            <a:endParaRPr lang="en-US"/>
          </a:p>
        </p:txBody>
      </p:sp>
    </p:spTree>
    <p:extLst>
      <p:ext uri="{BB962C8B-B14F-4D97-AF65-F5344CB8AC3E}">
        <p14:creationId xmlns:p14="http://schemas.microsoft.com/office/powerpoint/2010/main" val="19169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6D739C-2E0C-471F-AC42-7880AC61D779}" type="datetimeFigureOut">
              <a:rPr lang="en-US" smtClean="0"/>
              <a:t>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84B40F-DA70-4393-82EE-21BA496EFB3C}" type="slidenum">
              <a:rPr lang="en-US" smtClean="0"/>
              <a:t>‹#›</a:t>
            </a:fld>
            <a:endParaRPr lang="en-US"/>
          </a:p>
        </p:txBody>
      </p:sp>
    </p:spTree>
    <p:extLst>
      <p:ext uri="{BB962C8B-B14F-4D97-AF65-F5344CB8AC3E}">
        <p14:creationId xmlns:p14="http://schemas.microsoft.com/office/powerpoint/2010/main" val="1923590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016D739C-2E0C-471F-AC42-7880AC61D779}" type="datetimeFigureOut">
              <a:rPr lang="en-US" smtClean="0"/>
              <a:t>2/5/2021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6684B40F-DA70-4393-82EE-21BA496EFB3C}" type="slidenum">
              <a:rPr lang="en-US" smtClean="0"/>
              <a:t>‹#›</a:t>
            </a:fld>
            <a:endParaRPr lang="en-US"/>
          </a:p>
        </p:txBody>
      </p:sp>
    </p:spTree>
    <p:extLst>
      <p:ext uri="{BB962C8B-B14F-4D97-AF65-F5344CB8AC3E}">
        <p14:creationId xmlns:p14="http://schemas.microsoft.com/office/powerpoint/2010/main" val="3449579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16D739C-2E0C-471F-AC42-7880AC61D779}" type="datetimeFigureOut">
              <a:rPr lang="en-US" smtClean="0"/>
              <a:t>2/5/2021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6684B40F-DA70-4393-82EE-21BA496EFB3C}" type="slidenum">
              <a:rPr lang="en-US" smtClean="0"/>
              <a:t>‹#›</a:t>
            </a:fld>
            <a:endParaRPr lang="en-US"/>
          </a:p>
        </p:txBody>
      </p:sp>
    </p:spTree>
    <p:extLst>
      <p:ext uri="{BB962C8B-B14F-4D97-AF65-F5344CB8AC3E}">
        <p14:creationId xmlns:p14="http://schemas.microsoft.com/office/powerpoint/2010/main" val="4114878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016D739C-2E0C-471F-AC42-7880AC61D779}" type="datetimeFigureOut">
              <a:rPr lang="en-US" smtClean="0"/>
              <a:t>2/5/2021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6684B40F-DA70-4393-82EE-21BA496EFB3C}" type="slidenum">
              <a:rPr lang="en-US" smtClean="0"/>
              <a:t>‹#›</a:t>
            </a:fld>
            <a:endParaRPr lang="en-US"/>
          </a:p>
        </p:txBody>
      </p:sp>
    </p:spTree>
    <p:extLst>
      <p:ext uri="{BB962C8B-B14F-4D97-AF65-F5344CB8AC3E}">
        <p14:creationId xmlns:p14="http://schemas.microsoft.com/office/powerpoint/2010/main" val="359559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16D739C-2E0C-471F-AC42-7880AC61D779}" type="datetimeFigureOut">
              <a:rPr lang="en-US" smtClean="0"/>
              <a:t>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84B40F-DA70-4393-82EE-21BA496EFB3C}" type="slidenum">
              <a:rPr lang="en-US" smtClean="0"/>
              <a:t>‹#›</a:t>
            </a:fld>
            <a:endParaRPr lang="en-US"/>
          </a:p>
        </p:txBody>
      </p:sp>
    </p:spTree>
    <p:extLst>
      <p:ext uri="{BB962C8B-B14F-4D97-AF65-F5344CB8AC3E}">
        <p14:creationId xmlns:p14="http://schemas.microsoft.com/office/powerpoint/2010/main" val="269112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16D739C-2E0C-471F-AC42-7880AC61D779}" type="datetimeFigureOut">
              <a:rPr lang="en-US" smtClean="0"/>
              <a:t>2/5/2021</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6684B40F-DA70-4393-82EE-21BA496EFB3C}" type="slidenum">
              <a:rPr lang="en-US" smtClean="0"/>
              <a:t>‹#›</a:t>
            </a:fld>
            <a:endParaRPr lang="en-US"/>
          </a:p>
        </p:txBody>
      </p:sp>
    </p:spTree>
    <p:extLst>
      <p:ext uri="{BB962C8B-B14F-4D97-AF65-F5344CB8AC3E}">
        <p14:creationId xmlns:p14="http://schemas.microsoft.com/office/powerpoint/2010/main" val="2866445327"/>
      </p:ext>
    </p:extLst>
  </p:cSld>
  <p:clrMap bg1="dk1" tx1="lt1" bg2="dk2" tx2="lt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 id="2147483735" r:id="rId13"/>
    <p:sldLayoutId id="2147483736" r:id="rId14"/>
    <p:sldLayoutId id="2147483737" r:id="rId15"/>
    <p:sldLayoutId id="2147483738" r:id="rId16"/>
    <p:sldLayoutId id="214748373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americanneurotologysociet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RHertzano@som.umaryland.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58910" y="141423"/>
            <a:ext cx="7356172" cy="1143000"/>
          </a:xfrm>
        </p:spPr>
        <p:txBody>
          <a:bodyPr/>
          <a:lstStyle/>
          <a:p>
            <a:r>
              <a:rPr lang="en-US" b="1" dirty="0"/>
              <a:t>American Neurotology Society Research Grant</a:t>
            </a:r>
          </a:p>
        </p:txBody>
      </p:sp>
      <p:sp>
        <p:nvSpPr>
          <p:cNvPr id="5" name="Content Placeholder 4"/>
          <p:cNvSpPr>
            <a:spLocks noGrp="1"/>
          </p:cNvSpPr>
          <p:nvPr>
            <p:ph idx="1"/>
          </p:nvPr>
        </p:nvSpPr>
        <p:spPr>
          <a:xfrm>
            <a:off x="143435" y="1744596"/>
            <a:ext cx="8707267" cy="4114800"/>
          </a:xfrm>
        </p:spPr>
        <p:txBody>
          <a:bodyPr>
            <a:normAutofit lnSpcReduction="10000"/>
          </a:bodyPr>
          <a:lstStyle/>
          <a:p>
            <a:r>
              <a:rPr lang="en-US" sz="2800" b="1" dirty="0">
                <a:hlinkClick r:id="rId2"/>
              </a:rPr>
              <a:t>http://www.americanneurotologysociety.com/</a:t>
            </a:r>
            <a:endParaRPr lang="en-US" sz="2800" b="1" dirty="0"/>
          </a:p>
          <a:p>
            <a:pPr marL="0" indent="0">
              <a:buNone/>
            </a:pPr>
            <a:endParaRPr lang="en-US" sz="2800" dirty="0"/>
          </a:p>
          <a:p>
            <a:r>
              <a:rPr lang="en-US" sz="2800" b="1" dirty="0"/>
              <a:t>Submission open to physician investigators in the United States and Canada</a:t>
            </a:r>
          </a:p>
          <a:p>
            <a:pPr marL="0" indent="0">
              <a:buNone/>
            </a:pPr>
            <a:endParaRPr lang="en-US" sz="2800" b="1" dirty="0"/>
          </a:p>
          <a:p>
            <a:r>
              <a:rPr lang="en-US" sz="2800" b="1" dirty="0"/>
              <a:t>Target Applicants:</a:t>
            </a:r>
          </a:p>
          <a:p>
            <a:pPr lvl="1"/>
            <a:r>
              <a:rPr lang="en-US" sz="2800" b="1" dirty="0"/>
              <a:t>Individuals without a history of K08, R03, R21, or R01 funding</a:t>
            </a:r>
          </a:p>
        </p:txBody>
      </p:sp>
      <p:pic>
        <p:nvPicPr>
          <p:cNvPr id="6" name="Picture 2" descr="http://www.americanneurotologysociety.com/images/nametitle.jpg"/>
          <p:cNvPicPr>
            <a:picLocks noChangeAspect="1" noChangeArrowheads="1"/>
          </p:cNvPicPr>
          <p:nvPr/>
        </p:nvPicPr>
        <p:blipFill rotWithShape="1">
          <a:blip r:embed="rId3">
            <a:extLst>
              <a:ext uri="{28A0092B-C50C-407E-A947-70E740481C1C}">
                <a14:useLocalDpi xmlns:a14="http://schemas.microsoft.com/office/drawing/2010/main" val="0"/>
              </a:ext>
            </a:extLst>
          </a:blip>
          <a:srcRect r="84532"/>
          <a:stretch/>
        </p:blipFill>
        <p:spPr bwMode="auto">
          <a:xfrm>
            <a:off x="0" y="0"/>
            <a:ext cx="1001755" cy="824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3613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91460" y="180337"/>
            <a:ext cx="7620846" cy="1143000"/>
          </a:xfrm>
        </p:spPr>
        <p:txBody>
          <a:bodyPr/>
          <a:lstStyle/>
          <a:p>
            <a:r>
              <a:rPr lang="en-US" b="1" dirty="0"/>
              <a:t>American Neurotology Society Research Grant</a:t>
            </a:r>
          </a:p>
        </p:txBody>
      </p:sp>
      <p:sp>
        <p:nvSpPr>
          <p:cNvPr id="5" name="Content Placeholder 4"/>
          <p:cNvSpPr>
            <a:spLocks noGrp="1"/>
          </p:cNvSpPr>
          <p:nvPr>
            <p:ph idx="1"/>
          </p:nvPr>
        </p:nvSpPr>
        <p:spPr>
          <a:xfrm>
            <a:off x="194094" y="1411942"/>
            <a:ext cx="8755811" cy="5328474"/>
          </a:xfrm>
        </p:spPr>
        <p:txBody>
          <a:bodyPr>
            <a:noAutofit/>
          </a:bodyPr>
          <a:lstStyle/>
          <a:p>
            <a:r>
              <a:rPr lang="en-US" sz="2200" b="1" dirty="0"/>
              <a:t>Purposes: </a:t>
            </a:r>
          </a:p>
          <a:p>
            <a:pPr lvl="1"/>
            <a:r>
              <a:rPr lang="en-US" sz="2200" dirty="0"/>
              <a:t>To encourage and support academic research in sciences related to the investigation of Otology and Neurotology</a:t>
            </a:r>
          </a:p>
          <a:p>
            <a:pPr lvl="1"/>
            <a:r>
              <a:rPr lang="en-US" sz="2200" dirty="0"/>
              <a:t>To prepare clinician-scientists for submitting an Early Career Research Award R21 application to the NIDCD (previously known as an R03)</a:t>
            </a:r>
          </a:p>
          <a:p>
            <a:r>
              <a:rPr lang="en-US" sz="2200" b="1" dirty="0"/>
              <a:t>Appropriate areas of research:</a:t>
            </a:r>
          </a:p>
          <a:p>
            <a:pPr lvl="1"/>
            <a:r>
              <a:rPr lang="en-US" sz="2100" dirty="0"/>
              <a:t>Diagnosis, management, and pathogenesis of diseases of the ear and/or skull base</a:t>
            </a:r>
          </a:p>
          <a:p>
            <a:pPr lvl="1"/>
            <a:r>
              <a:rPr lang="en-US" sz="2100" dirty="0"/>
              <a:t>Studies addressing clinical gaps are especially encouraged</a:t>
            </a:r>
          </a:p>
          <a:p>
            <a:pPr lvl="1"/>
            <a:r>
              <a:rPr lang="en-US" sz="2100" dirty="0"/>
              <a:t>Cell/molecular studies, animal research, or human subjects research</a:t>
            </a:r>
          </a:p>
        </p:txBody>
      </p:sp>
      <p:pic>
        <p:nvPicPr>
          <p:cNvPr id="1026" name="Picture 2" descr="http://www.americanneurotologysociety.com/images/nametitle.jpg"/>
          <p:cNvPicPr>
            <a:picLocks noChangeAspect="1" noChangeArrowheads="1"/>
          </p:cNvPicPr>
          <p:nvPr/>
        </p:nvPicPr>
        <p:blipFill rotWithShape="1">
          <a:blip r:embed="rId2">
            <a:extLst>
              <a:ext uri="{28A0092B-C50C-407E-A947-70E740481C1C}">
                <a14:useLocalDpi xmlns:a14="http://schemas.microsoft.com/office/drawing/2010/main" val="0"/>
              </a:ext>
            </a:extLst>
          </a:blip>
          <a:srcRect r="84532"/>
          <a:stretch/>
        </p:blipFill>
        <p:spPr bwMode="auto">
          <a:xfrm>
            <a:off x="0" y="1"/>
            <a:ext cx="1001755" cy="824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0610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82121" y="252749"/>
            <a:ext cx="7772400" cy="1143000"/>
          </a:xfrm>
        </p:spPr>
        <p:txBody>
          <a:bodyPr/>
          <a:lstStyle/>
          <a:p>
            <a:r>
              <a:rPr lang="en-US" b="1" dirty="0"/>
              <a:t>American Neurotology Society Research Grant</a:t>
            </a:r>
          </a:p>
        </p:txBody>
      </p:sp>
      <p:sp>
        <p:nvSpPr>
          <p:cNvPr id="5" name="Content Placeholder 4"/>
          <p:cNvSpPr>
            <a:spLocks noGrp="1"/>
          </p:cNvSpPr>
          <p:nvPr>
            <p:ph idx="1"/>
          </p:nvPr>
        </p:nvSpPr>
        <p:spPr>
          <a:xfrm>
            <a:off x="224285" y="1801851"/>
            <a:ext cx="8686801" cy="4048888"/>
          </a:xfrm>
        </p:spPr>
        <p:txBody>
          <a:bodyPr>
            <a:normAutofit fontScale="85000" lnSpcReduction="20000"/>
          </a:bodyPr>
          <a:lstStyle/>
          <a:p>
            <a:r>
              <a:rPr lang="en-US" sz="2800" b="1" u="sng" dirty="0"/>
              <a:t>THREE $25K grants</a:t>
            </a:r>
            <a:r>
              <a:rPr lang="en-US" sz="2800" b="1" dirty="0"/>
              <a:t> were funded in 2020</a:t>
            </a:r>
          </a:p>
          <a:p>
            <a:r>
              <a:rPr lang="en-US" sz="2800" b="1" dirty="0"/>
              <a:t>Grant application: Simple 3-page research strategy</a:t>
            </a:r>
          </a:p>
          <a:p>
            <a:pPr>
              <a:buFont typeface="Wingdings" panose="05000000000000000000" pitchFamily="2" charset="2"/>
              <a:buChar char="Ø"/>
            </a:pPr>
            <a:r>
              <a:rPr lang="en-US" sz="2800" b="1" dirty="0"/>
              <a:t>Budget: $25,000 for one year</a:t>
            </a:r>
          </a:p>
          <a:p>
            <a:pPr lvl="1"/>
            <a:r>
              <a:rPr lang="en-US" sz="2800" dirty="0"/>
              <a:t>Direct costs only; Indirect costs are not allowed</a:t>
            </a:r>
          </a:p>
          <a:p>
            <a:pPr lvl="1"/>
            <a:r>
              <a:rPr lang="en-US" sz="2800" dirty="0"/>
              <a:t>2nd year funding available but will compete with new applications</a:t>
            </a:r>
          </a:p>
          <a:p>
            <a:pPr marL="342900" lvl="1" indent="-342900">
              <a:buFont typeface="Arial" panose="020B0604020202020204" pitchFamily="34" charset="0"/>
              <a:buChar char="•"/>
            </a:pPr>
            <a:r>
              <a:rPr lang="en-US" sz="2800" b="1" dirty="0"/>
              <a:t>Dates:</a:t>
            </a:r>
          </a:p>
          <a:p>
            <a:pPr lvl="1"/>
            <a:r>
              <a:rPr lang="en-US" sz="2800" b="1" dirty="0"/>
              <a:t>Grant submission deadline: March 1</a:t>
            </a:r>
          </a:p>
          <a:p>
            <a:pPr lvl="1"/>
            <a:r>
              <a:rPr lang="en-US" sz="2800" b="1" dirty="0"/>
              <a:t>Funding dates: July 1 - June 30</a:t>
            </a:r>
          </a:p>
          <a:p>
            <a:r>
              <a:rPr lang="en-US" sz="2800" b="1" dirty="0"/>
              <a:t>Brief written feedback will be provided</a:t>
            </a:r>
          </a:p>
          <a:p>
            <a:endParaRPr lang="en-US" sz="2800" dirty="0"/>
          </a:p>
        </p:txBody>
      </p:sp>
      <p:pic>
        <p:nvPicPr>
          <p:cNvPr id="1026" name="Picture 2" descr="http://www.americanneurotologysociety.com/images/nametitle.jpg"/>
          <p:cNvPicPr>
            <a:picLocks noChangeAspect="1" noChangeArrowheads="1"/>
          </p:cNvPicPr>
          <p:nvPr/>
        </p:nvPicPr>
        <p:blipFill rotWithShape="1">
          <a:blip r:embed="rId2">
            <a:extLst>
              <a:ext uri="{28A0092B-C50C-407E-A947-70E740481C1C}">
                <a14:useLocalDpi xmlns:a14="http://schemas.microsoft.com/office/drawing/2010/main" val="0"/>
              </a:ext>
            </a:extLst>
          </a:blip>
          <a:srcRect r="84532"/>
          <a:stretch/>
        </p:blipFill>
        <p:spPr bwMode="auto">
          <a:xfrm>
            <a:off x="0" y="1"/>
            <a:ext cx="1001755" cy="824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8629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824" y="283319"/>
            <a:ext cx="7772400" cy="1276710"/>
          </a:xfrm>
        </p:spPr>
        <p:txBody>
          <a:bodyPr/>
          <a:lstStyle/>
          <a:p>
            <a:r>
              <a:rPr lang="en-US" b="1" dirty="0"/>
              <a:t>American Neurotology Society Research Grant</a:t>
            </a:r>
            <a:endParaRPr lang="en-US" dirty="0"/>
          </a:p>
        </p:txBody>
      </p:sp>
      <p:sp>
        <p:nvSpPr>
          <p:cNvPr id="3" name="Content Placeholder 2"/>
          <p:cNvSpPr>
            <a:spLocks noGrp="1"/>
          </p:cNvSpPr>
          <p:nvPr>
            <p:ph idx="1"/>
          </p:nvPr>
        </p:nvSpPr>
        <p:spPr>
          <a:xfrm>
            <a:off x="666390" y="1904577"/>
            <a:ext cx="7811219" cy="4370717"/>
          </a:xfrm>
        </p:spPr>
        <p:txBody>
          <a:bodyPr/>
          <a:lstStyle/>
          <a:p>
            <a:pPr marL="0" indent="0" algn="ctr">
              <a:buNone/>
            </a:pPr>
            <a:r>
              <a:rPr lang="en-US" sz="3200" b="1" dirty="0"/>
              <a:t>ALL GRANTS</a:t>
            </a:r>
            <a:endParaRPr lang="en-US" dirty="0"/>
          </a:p>
          <a:p>
            <a:r>
              <a:rPr lang="en-US" sz="2400" dirty="0"/>
              <a:t>No overlap is permitted</a:t>
            </a:r>
          </a:p>
          <a:p>
            <a:r>
              <a:rPr lang="en-US" sz="2400" dirty="0"/>
              <a:t>Requirement for a statement of other support from the PIs prior to initiating funding </a:t>
            </a:r>
            <a:r>
              <a:rPr lang="en-US" sz="2400" dirty="0">
                <a:effectLst/>
              </a:rPr>
              <a:t> </a:t>
            </a:r>
            <a:endParaRPr lang="en-US" sz="2400" dirty="0"/>
          </a:p>
        </p:txBody>
      </p:sp>
      <p:pic>
        <p:nvPicPr>
          <p:cNvPr id="4" name="Picture 2" descr="http://www.americanneurotologysociety.com/images/nametitle.jpg">
            <a:extLst>
              <a:ext uri="{FF2B5EF4-FFF2-40B4-BE49-F238E27FC236}">
                <a16:creationId xmlns:a16="http://schemas.microsoft.com/office/drawing/2014/main" id="{18ACA9CC-D8F1-491F-AB64-3C111E180E8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84532"/>
          <a:stretch/>
        </p:blipFill>
        <p:spPr bwMode="auto">
          <a:xfrm>
            <a:off x="0" y="0"/>
            <a:ext cx="1001755" cy="824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7811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426" y="0"/>
            <a:ext cx="7003727" cy="1548273"/>
          </a:xfrm>
        </p:spPr>
        <p:txBody>
          <a:bodyPr/>
          <a:lstStyle/>
          <a:p>
            <a:pPr algn="ctr"/>
            <a:r>
              <a:rPr lang="en-US" sz="3600" b="1" dirty="0"/>
              <a:t>American Neurotology Society Research Grant</a:t>
            </a:r>
            <a:br>
              <a:rPr lang="en-US" sz="3600" b="1" dirty="0"/>
            </a:br>
            <a:r>
              <a:rPr lang="en-US" sz="2400" b="1" i="1" dirty="0"/>
              <a:t>2020 Recipients</a:t>
            </a:r>
            <a:endParaRPr lang="en-US" sz="3600" b="1" i="1" dirty="0"/>
          </a:p>
        </p:txBody>
      </p:sp>
      <p:pic>
        <p:nvPicPr>
          <p:cNvPr id="6" name="Picture 2" descr="http://www.americanneurotologysociety.com/images/nametitle.jpg"/>
          <p:cNvPicPr>
            <a:picLocks noChangeAspect="1" noChangeArrowheads="1"/>
          </p:cNvPicPr>
          <p:nvPr/>
        </p:nvPicPr>
        <p:blipFill rotWithShape="1">
          <a:blip r:embed="rId2">
            <a:extLst>
              <a:ext uri="{28A0092B-C50C-407E-A947-70E740481C1C}">
                <a14:useLocalDpi xmlns:a14="http://schemas.microsoft.com/office/drawing/2010/main" val="0"/>
              </a:ext>
            </a:extLst>
          </a:blip>
          <a:srcRect r="84532"/>
          <a:stretch/>
        </p:blipFill>
        <p:spPr bwMode="auto">
          <a:xfrm>
            <a:off x="1" y="2"/>
            <a:ext cx="904310" cy="74407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309941719"/>
              </p:ext>
            </p:extLst>
          </p:nvPr>
        </p:nvGraphicFramePr>
        <p:xfrm>
          <a:off x="457200" y="1519566"/>
          <a:ext cx="8470900" cy="1760220"/>
        </p:xfrm>
        <a:graphic>
          <a:graphicData uri="http://schemas.openxmlformats.org/drawingml/2006/table">
            <a:tbl>
              <a:tblPr/>
              <a:tblGrid>
                <a:gridCol w="3416300">
                  <a:extLst>
                    <a:ext uri="{9D8B030D-6E8A-4147-A177-3AD203B41FA5}">
                      <a16:colId xmlns:a16="http://schemas.microsoft.com/office/drawing/2014/main" val="20000"/>
                    </a:ext>
                  </a:extLst>
                </a:gridCol>
                <a:gridCol w="3911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tblGrid>
              <a:tr h="1129553">
                <a:tc>
                  <a:txBody>
                    <a:bodyPr/>
                    <a:lstStyle/>
                    <a:p>
                      <a:pPr fontAlgn="t"/>
                      <a:r>
                        <a:rPr lang="en-US" sz="1800" b="1" dirty="0">
                          <a:effectLst/>
                          <a:latin typeface="+mj-lt"/>
                        </a:rPr>
                        <a:t>Tatiana Correa, MD, MPH</a:t>
                      </a:r>
                      <a:br>
                        <a:rPr lang="en-US" sz="1800" dirty="0">
                          <a:effectLst/>
                          <a:latin typeface="+mj-lt"/>
                        </a:rPr>
                      </a:br>
                      <a:r>
                        <a:rPr lang="en-US" sz="1800" dirty="0">
                          <a:effectLst/>
                          <a:latin typeface="+mj-lt"/>
                        </a:rPr>
                        <a:t>University of Iowa</a:t>
                      </a:r>
                      <a:br>
                        <a:rPr lang="en-US" sz="1800" dirty="0">
                          <a:effectLst/>
                          <a:latin typeface="+mj-lt"/>
                        </a:rPr>
                      </a:br>
                      <a:r>
                        <a:rPr lang="en-US" sz="1800" dirty="0">
                          <a:effectLst/>
                          <a:latin typeface="+mj-lt"/>
                        </a:rPr>
                        <a:t>City, IA</a:t>
                      </a:r>
                    </a:p>
                  </a:txBody>
                  <a:tcPr marL="57150" marR="57150" marT="57150" marB="571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tc>
                  <a:txBody>
                    <a:bodyPr/>
                    <a:lstStyle/>
                    <a:p>
                      <a:pPr fontAlgn="t"/>
                      <a:r>
                        <a:rPr lang="en-US" sz="1800" kern="1200" dirty="0">
                          <a:solidFill>
                            <a:schemeClr val="tx1"/>
                          </a:solidFill>
                          <a:effectLst/>
                          <a:latin typeface="+mn-lt"/>
                          <a:ea typeface="+mn-ea"/>
                          <a:cs typeface="+mn-cs"/>
                        </a:rPr>
                        <a:t>2020</a:t>
                      </a:r>
                    </a:p>
                    <a:p>
                      <a:pPr fontAlgn="t"/>
                      <a:r>
                        <a:rPr lang="en-US" sz="1800" kern="1200" dirty="0">
                          <a:solidFill>
                            <a:schemeClr val="tx1"/>
                          </a:solidFill>
                          <a:effectLst/>
                          <a:latin typeface="+mn-lt"/>
                          <a:ea typeface="+mn-ea"/>
                          <a:cs typeface="+mn-cs"/>
                        </a:rPr>
                        <a:t>Comparison of Surgical Routes for Localized Inner Ear Viral Vector-Mediated Gene Therapy in the Guinea Pig Using Helper-Dependent Adenovirus Type 5</a:t>
                      </a:r>
                      <a:endParaRPr lang="is-IS" sz="1800" dirty="0">
                        <a:effectLst/>
                        <a:latin typeface="+mj-lt"/>
                      </a:endParaRPr>
                    </a:p>
                  </a:txBody>
                  <a:tcPr marL="57150" marR="57150" marT="57150" marB="571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tc>
                  <a:txBody>
                    <a:bodyPr/>
                    <a:lstStyle/>
                    <a:p>
                      <a:pPr fontAlgn="t"/>
                      <a:r>
                        <a:rPr lang="en-US" sz="1800" dirty="0">
                          <a:effectLst/>
                          <a:latin typeface="+mj-lt"/>
                        </a:rPr>
                        <a:t>$25,000</a:t>
                      </a:r>
                    </a:p>
                  </a:txBody>
                  <a:tcPr marL="57150" marR="57150" marT="57150" marB="571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 name="Table 2">
            <a:extLst>
              <a:ext uri="{FF2B5EF4-FFF2-40B4-BE49-F238E27FC236}">
                <a16:creationId xmlns:a16="http://schemas.microsoft.com/office/drawing/2014/main" id="{7BAE2E59-80E2-4CA0-BCAD-0F46D4EED34F}"/>
              </a:ext>
            </a:extLst>
          </p:cNvPr>
          <p:cNvGraphicFramePr>
            <a:graphicFrameLocks noGrp="1"/>
          </p:cNvGraphicFramePr>
          <p:nvPr>
            <p:extLst>
              <p:ext uri="{D42A27DB-BD31-4B8C-83A1-F6EECF244321}">
                <p14:modId xmlns:p14="http://schemas.microsoft.com/office/powerpoint/2010/main" val="1441212664"/>
              </p:ext>
            </p:extLst>
          </p:nvPr>
        </p:nvGraphicFramePr>
        <p:xfrm>
          <a:off x="452156" y="3279786"/>
          <a:ext cx="8470900" cy="3514714"/>
        </p:xfrm>
        <a:graphic>
          <a:graphicData uri="http://schemas.openxmlformats.org/drawingml/2006/table">
            <a:tbl>
              <a:tblPr/>
              <a:tblGrid>
                <a:gridCol w="3434044">
                  <a:extLst>
                    <a:ext uri="{9D8B030D-6E8A-4147-A177-3AD203B41FA5}">
                      <a16:colId xmlns:a16="http://schemas.microsoft.com/office/drawing/2014/main" val="2521492440"/>
                    </a:ext>
                  </a:extLst>
                </a:gridCol>
                <a:gridCol w="3911600">
                  <a:extLst>
                    <a:ext uri="{9D8B030D-6E8A-4147-A177-3AD203B41FA5}">
                      <a16:colId xmlns:a16="http://schemas.microsoft.com/office/drawing/2014/main" val="235778207"/>
                    </a:ext>
                  </a:extLst>
                </a:gridCol>
                <a:gridCol w="1125256">
                  <a:extLst>
                    <a:ext uri="{9D8B030D-6E8A-4147-A177-3AD203B41FA5}">
                      <a16:colId xmlns:a16="http://schemas.microsoft.com/office/drawing/2014/main" val="469894859"/>
                    </a:ext>
                  </a:extLst>
                </a:gridCol>
              </a:tblGrid>
              <a:tr h="2028814">
                <a:tc>
                  <a:txBody>
                    <a:bodyPr/>
                    <a:lstStyle/>
                    <a:p>
                      <a:pPr fontAlgn="t"/>
                      <a:r>
                        <a:rPr lang="en-US" sz="1800" b="1" dirty="0">
                          <a:effectLst/>
                          <a:latin typeface="+mj-lt"/>
                        </a:rPr>
                        <a:t>Courtney Voelker, MD, PhD</a:t>
                      </a:r>
                      <a:br>
                        <a:rPr lang="en-US" sz="1800" dirty="0">
                          <a:effectLst/>
                          <a:latin typeface="+mj-lt"/>
                        </a:rPr>
                      </a:br>
                      <a:r>
                        <a:rPr lang="en-US" sz="1800" dirty="0">
                          <a:effectLst/>
                          <a:latin typeface="+mj-lt"/>
                        </a:rPr>
                        <a:t>University of Southern California and Children’s Hospital </a:t>
                      </a:r>
                      <a:br>
                        <a:rPr lang="en-US" sz="1800" dirty="0">
                          <a:effectLst/>
                          <a:latin typeface="+mj-lt"/>
                        </a:rPr>
                      </a:br>
                      <a:r>
                        <a:rPr lang="en-US" sz="1800" dirty="0">
                          <a:effectLst/>
                          <a:latin typeface="+mj-lt"/>
                        </a:rPr>
                        <a:t>Los Angeles, CA</a:t>
                      </a:r>
                    </a:p>
                  </a:txBody>
                  <a:tcPr marL="57150" marR="57150" marT="57150" marB="571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tc>
                  <a:txBody>
                    <a:bodyPr/>
                    <a:lstStyle/>
                    <a:p>
                      <a:pPr fontAlgn="t"/>
                      <a:r>
                        <a:rPr lang="en-US" sz="1800" b="0" dirty="0">
                          <a:effectLst/>
                          <a:latin typeface="+mj-lt"/>
                        </a:rPr>
                        <a:t>2020</a:t>
                      </a:r>
                    </a:p>
                    <a:p>
                      <a:pPr fontAlgn="t"/>
                      <a:r>
                        <a:rPr lang="en-US" sz="1800" b="0" dirty="0">
                          <a:effectLst/>
                          <a:latin typeface="+mj-lt"/>
                        </a:rPr>
                        <a:t>In Vivo Neuronal Mapping of the Auditory Pathway in Pediatric Patients with Congenital Unilateral Sensorineural Hearing Loss and those with Normal Hearing</a:t>
                      </a:r>
                      <a:endParaRPr lang="is-IS" sz="1800" b="0" dirty="0">
                        <a:effectLst/>
                        <a:latin typeface="+mj-lt"/>
                      </a:endParaRPr>
                    </a:p>
                  </a:txBody>
                  <a:tcPr marL="57150" marR="57150" marT="57150" marB="571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tc>
                  <a:txBody>
                    <a:bodyPr/>
                    <a:lstStyle/>
                    <a:p>
                      <a:pPr fontAlgn="t"/>
                      <a:r>
                        <a:rPr lang="en-US" sz="1800" dirty="0">
                          <a:effectLst/>
                          <a:latin typeface="+mj-lt"/>
                        </a:rPr>
                        <a:t>$25,000</a:t>
                      </a:r>
                    </a:p>
                  </a:txBody>
                  <a:tcPr marL="57150" marR="57150" marT="57150" marB="571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930343089"/>
                  </a:ext>
                </a:extLst>
              </a:tr>
              <a:tr h="1371200">
                <a:tc>
                  <a:txBody>
                    <a:bodyPr/>
                    <a:lstStyle/>
                    <a:p>
                      <a:pPr fontAlgn="t"/>
                      <a:r>
                        <a:rPr lang="en-US" sz="1800" b="1" i="0" kern="1200" dirty="0">
                          <a:solidFill>
                            <a:schemeClr val="tx1"/>
                          </a:solidFill>
                          <a:effectLst/>
                          <a:latin typeface="+mn-lt"/>
                          <a:ea typeface="+mn-ea"/>
                          <a:cs typeface="+mn-cs"/>
                        </a:rPr>
                        <a:t>Douglas Bennion, MD </a:t>
                      </a:r>
                      <a:br>
                        <a:rPr lang="en-US" sz="1800" b="1" i="0" kern="1200" dirty="0">
                          <a:solidFill>
                            <a:schemeClr val="tx1"/>
                          </a:solidFill>
                          <a:effectLst/>
                          <a:latin typeface="+mn-lt"/>
                          <a:ea typeface="+mn-ea"/>
                          <a:cs typeface="+mn-cs"/>
                        </a:rPr>
                      </a:br>
                      <a:r>
                        <a:rPr lang="en-US" sz="1800" b="1" i="0" kern="1200" dirty="0">
                          <a:solidFill>
                            <a:schemeClr val="tx1"/>
                          </a:solidFill>
                          <a:effectLst/>
                          <a:latin typeface="+mn-lt"/>
                          <a:ea typeface="+mn-ea"/>
                          <a:cs typeface="+mn-cs"/>
                        </a:rPr>
                        <a:t>Megan Foggia, MD</a:t>
                      </a:r>
                      <a:br>
                        <a:rPr lang="en-US" sz="1800" dirty="0">
                          <a:effectLst/>
                          <a:latin typeface="+mj-lt"/>
                        </a:rPr>
                      </a:br>
                      <a:r>
                        <a:rPr lang="en-US" sz="1800" kern="1200" dirty="0">
                          <a:solidFill>
                            <a:schemeClr val="tx1"/>
                          </a:solidFill>
                          <a:effectLst/>
                          <a:latin typeface="+mn-lt"/>
                          <a:ea typeface="+mn-ea"/>
                          <a:cs typeface="+mn-cs"/>
                        </a:rPr>
                        <a:t>University of Iowa</a:t>
                      </a:r>
                      <a:br>
                        <a:rPr lang="en-US" sz="1800" kern="1200" dirty="0">
                          <a:solidFill>
                            <a:schemeClr val="tx1"/>
                          </a:solidFill>
                          <a:effectLst/>
                          <a:latin typeface="+mn-lt"/>
                          <a:ea typeface="+mn-ea"/>
                          <a:cs typeface="+mn-cs"/>
                        </a:rPr>
                      </a:br>
                      <a:r>
                        <a:rPr lang="en-US" sz="1800" kern="1200" dirty="0">
                          <a:solidFill>
                            <a:schemeClr val="tx1"/>
                          </a:solidFill>
                          <a:effectLst/>
                          <a:latin typeface="+mn-lt"/>
                          <a:ea typeface="+mn-ea"/>
                          <a:cs typeface="+mn-cs"/>
                        </a:rPr>
                        <a:t>Iowa City, IA</a:t>
                      </a:r>
                      <a:br>
                        <a:rPr lang="en-US" sz="1800" dirty="0">
                          <a:effectLst/>
                          <a:latin typeface="+mj-lt"/>
                        </a:rPr>
                      </a:br>
                      <a:endParaRPr lang="en-US" sz="1800" dirty="0">
                        <a:effectLst/>
                        <a:latin typeface="+mj-lt"/>
                      </a:endParaRPr>
                    </a:p>
                  </a:txBody>
                  <a:tcPr marL="57150" marR="57150" marT="57150" marB="571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tc>
                  <a:txBody>
                    <a:bodyPr/>
                    <a:lstStyle/>
                    <a:p>
                      <a:pPr fontAlgn="t"/>
                      <a:r>
                        <a:rPr lang="en-US" sz="1800" b="1" dirty="0">
                          <a:effectLst/>
                          <a:latin typeface="+mj-lt"/>
                        </a:rPr>
                        <a:t>2020</a:t>
                      </a:r>
                      <a:br>
                        <a:rPr lang="en-US" sz="1800" dirty="0">
                          <a:effectLst/>
                          <a:latin typeface="+mj-lt"/>
                        </a:rPr>
                      </a:br>
                      <a:r>
                        <a:rPr lang="en-US" sz="1800" dirty="0">
                          <a:effectLst/>
                          <a:latin typeface="+mj-lt"/>
                        </a:rPr>
                        <a:t>Durable Zwitterionic Thin Film Coatings for Cochlear Implant Biomaterials.</a:t>
                      </a:r>
                      <a:endParaRPr lang="is-IS" sz="1800" dirty="0">
                        <a:effectLst/>
                        <a:latin typeface="+mj-lt"/>
                      </a:endParaRPr>
                    </a:p>
                  </a:txBody>
                  <a:tcPr marL="57150" marR="57150" marT="57150" marB="571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tc>
                  <a:txBody>
                    <a:bodyPr/>
                    <a:lstStyle/>
                    <a:p>
                      <a:pPr marL="0" marR="0" lvl="0" indent="0" algn="l" defTabSz="457200" rtl="0" eaLnBrk="1" fontAlgn="t"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$25,000</a:t>
                      </a:r>
                    </a:p>
                    <a:p>
                      <a:pPr fontAlgn="t"/>
                      <a:endParaRPr lang="en-US" sz="1800" dirty="0">
                        <a:effectLst/>
                        <a:latin typeface="+mj-lt"/>
                      </a:endParaRPr>
                    </a:p>
                  </a:txBody>
                  <a:tcPr marL="57150" marR="57150" marT="57150" marB="571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176321634"/>
                  </a:ext>
                </a:extLst>
              </a:tr>
            </a:tbl>
          </a:graphicData>
        </a:graphic>
      </p:graphicFrame>
    </p:spTree>
    <p:extLst>
      <p:ext uri="{BB962C8B-B14F-4D97-AF65-F5344CB8AC3E}">
        <p14:creationId xmlns:p14="http://schemas.microsoft.com/office/powerpoint/2010/main" val="2166745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426" y="0"/>
            <a:ext cx="7003727" cy="1548273"/>
          </a:xfrm>
        </p:spPr>
        <p:txBody>
          <a:bodyPr/>
          <a:lstStyle/>
          <a:p>
            <a:pPr algn="ctr"/>
            <a:r>
              <a:rPr lang="en-US" sz="3600" b="1" dirty="0"/>
              <a:t>American Neurotology Society Research Grant</a:t>
            </a:r>
            <a:br>
              <a:rPr lang="en-US" sz="3600" b="1" dirty="0"/>
            </a:br>
            <a:r>
              <a:rPr lang="en-US" sz="2400" b="1" i="1" dirty="0"/>
              <a:t>established in 2015</a:t>
            </a:r>
            <a:endParaRPr lang="en-US" sz="3600" b="1" i="1" dirty="0"/>
          </a:p>
        </p:txBody>
      </p:sp>
      <p:pic>
        <p:nvPicPr>
          <p:cNvPr id="6" name="Picture 2" descr="http://www.americanneurotologysociety.com/images/nametitle.jpg"/>
          <p:cNvPicPr>
            <a:picLocks noChangeAspect="1" noChangeArrowheads="1"/>
          </p:cNvPicPr>
          <p:nvPr/>
        </p:nvPicPr>
        <p:blipFill rotWithShape="1">
          <a:blip r:embed="rId2">
            <a:extLst>
              <a:ext uri="{28A0092B-C50C-407E-A947-70E740481C1C}">
                <a14:useLocalDpi xmlns:a14="http://schemas.microsoft.com/office/drawing/2010/main" val="0"/>
              </a:ext>
            </a:extLst>
          </a:blip>
          <a:srcRect r="84532"/>
          <a:stretch/>
        </p:blipFill>
        <p:spPr bwMode="auto">
          <a:xfrm>
            <a:off x="1" y="2"/>
            <a:ext cx="904310" cy="74407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992650034"/>
              </p:ext>
            </p:extLst>
          </p:nvPr>
        </p:nvGraphicFramePr>
        <p:xfrm>
          <a:off x="457200" y="1519566"/>
          <a:ext cx="8229600" cy="1211580"/>
        </p:xfrm>
        <a:graphic>
          <a:graphicData uri="http://schemas.openxmlformats.org/drawingml/2006/table">
            <a:tbl>
              <a:tblPr/>
              <a:tblGrid>
                <a:gridCol w="3004231">
                  <a:extLst>
                    <a:ext uri="{9D8B030D-6E8A-4147-A177-3AD203B41FA5}">
                      <a16:colId xmlns:a16="http://schemas.microsoft.com/office/drawing/2014/main" val="20000"/>
                    </a:ext>
                  </a:extLst>
                </a:gridCol>
                <a:gridCol w="3407644">
                  <a:extLst>
                    <a:ext uri="{9D8B030D-6E8A-4147-A177-3AD203B41FA5}">
                      <a16:colId xmlns:a16="http://schemas.microsoft.com/office/drawing/2014/main" val="20001"/>
                    </a:ext>
                  </a:extLst>
                </a:gridCol>
                <a:gridCol w="1817725">
                  <a:extLst>
                    <a:ext uri="{9D8B030D-6E8A-4147-A177-3AD203B41FA5}">
                      <a16:colId xmlns:a16="http://schemas.microsoft.com/office/drawing/2014/main" val="20002"/>
                    </a:ext>
                  </a:extLst>
                </a:gridCol>
              </a:tblGrid>
              <a:tr h="1129553">
                <a:tc>
                  <a:txBody>
                    <a:bodyPr/>
                    <a:lstStyle/>
                    <a:p>
                      <a:pPr fontAlgn="t"/>
                      <a:r>
                        <a:rPr lang="en-US" sz="1800" dirty="0">
                          <a:effectLst/>
                          <a:latin typeface="+mj-lt"/>
                        </a:rPr>
                        <a:t>Harrison W. Lin, MD </a:t>
                      </a:r>
                      <a:br>
                        <a:rPr lang="en-US" sz="1800" dirty="0">
                          <a:effectLst/>
                          <a:latin typeface="+mj-lt"/>
                        </a:rPr>
                      </a:br>
                      <a:r>
                        <a:rPr lang="en-US" sz="1800" dirty="0">
                          <a:effectLst/>
                          <a:latin typeface="+mj-lt"/>
                        </a:rPr>
                        <a:t>Univ of California-Irvine</a:t>
                      </a:r>
                      <a:br>
                        <a:rPr lang="en-US" sz="1800" dirty="0">
                          <a:effectLst/>
                          <a:latin typeface="+mj-lt"/>
                        </a:rPr>
                      </a:br>
                      <a:r>
                        <a:rPr lang="en-US" sz="1800" dirty="0">
                          <a:effectLst/>
                          <a:latin typeface="+mj-lt"/>
                        </a:rPr>
                        <a:t>Orange, CA</a:t>
                      </a:r>
                    </a:p>
                  </a:txBody>
                  <a:tcPr marL="57150" marR="57150" marT="57150" marB="571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tc>
                  <a:txBody>
                    <a:bodyPr/>
                    <a:lstStyle/>
                    <a:p>
                      <a:pPr fontAlgn="t"/>
                      <a:r>
                        <a:rPr lang="is-IS" sz="1800" b="1" dirty="0">
                          <a:effectLst/>
                          <a:latin typeface="+mj-lt"/>
                        </a:rPr>
                        <a:t>2016</a:t>
                      </a:r>
                    </a:p>
                    <a:p>
                      <a:pPr fontAlgn="t"/>
                      <a:r>
                        <a:rPr lang="en-US" sz="1800" kern="1200" dirty="0">
                          <a:solidFill>
                            <a:schemeClr val="tx1"/>
                          </a:solidFill>
                          <a:effectLst/>
                          <a:latin typeface="+mn-lt"/>
                          <a:ea typeface="+mn-ea"/>
                          <a:cs typeface="+mn-cs"/>
                        </a:rPr>
                        <a:t>Chronic implantation of the facial nerve for selective facial muscle contraction</a:t>
                      </a:r>
                      <a:r>
                        <a:rPr lang="en-US" sz="1800" dirty="0">
                          <a:effectLst/>
                        </a:rPr>
                        <a:t> </a:t>
                      </a:r>
                      <a:endParaRPr lang="is-IS" sz="1800" dirty="0">
                        <a:effectLst/>
                        <a:latin typeface="+mj-lt"/>
                      </a:endParaRPr>
                    </a:p>
                  </a:txBody>
                  <a:tcPr marL="57150" marR="57150" marT="57150" marB="571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tc>
                  <a:txBody>
                    <a:bodyPr/>
                    <a:lstStyle/>
                    <a:p>
                      <a:pPr fontAlgn="t"/>
                      <a:r>
                        <a:rPr lang="en-US" sz="1800" dirty="0">
                          <a:effectLst/>
                          <a:latin typeface="+mj-lt"/>
                        </a:rPr>
                        <a:t>$25,000</a:t>
                      </a:r>
                    </a:p>
                  </a:txBody>
                  <a:tcPr marL="57150" marR="57150" marT="57150" marB="571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 name="Table 2">
            <a:extLst>
              <a:ext uri="{FF2B5EF4-FFF2-40B4-BE49-F238E27FC236}">
                <a16:creationId xmlns:a16="http://schemas.microsoft.com/office/drawing/2014/main" id="{7BAE2E59-80E2-4CA0-BCAD-0F46D4EED34F}"/>
              </a:ext>
            </a:extLst>
          </p:cNvPr>
          <p:cNvGraphicFramePr>
            <a:graphicFrameLocks noGrp="1"/>
          </p:cNvGraphicFramePr>
          <p:nvPr>
            <p:extLst>
              <p:ext uri="{D42A27DB-BD31-4B8C-83A1-F6EECF244321}">
                <p14:modId xmlns:p14="http://schemas.microsoft.com/office/powerpoint/2010/main" val="3897059872"/>
              </p:ext>
            </p:extLst>
          </p:nvPr>
        </p:nvGraphicFramePr>
        <p:xfrm>
          <a:off x="457200" y="2731146"/>
          <a:ext cx="8229598" cy="4097319"/>
        </p:xfrm>
        <a:graphic>
          <a:graphicData uri="http://schemas.openxmlformats.org/drawingml/2006/table">
            <a:tbl>
              <a:tblPr/>
              <a:tblGrid>
                <a:gridCol w="3004230">
                  <a:extLst>
                    <a:ext uri="{9D8B030D-6E8A-4147-A177-3AD203B41FA5}">
                      <a16:colId xmlns:a16="http://schemas.microsoft.com/office/drawing/2014/main" val="2521492440"/>
                    </a:ext>
                  </a:extLst>
                </a:gridCol>
                <a:gridCol w="3407643">
                  <a:extLst>
                    <a:ext uri="{9D8B030D-6E8A-4147-A177-3AD203B41FA5}">
                      <a16:colId xmlns:a16="http://schemas.microsoft.com/office/drawing/2014/main" val="235778207"/>
                    </a:ext>
                  </a:extLst>
                </a:gridCol>
                <a:gridCol w="1817725">
                  <a:extLst>
                    <a:ext uri="{9D8B030D-6E8A-4147-A177-3AD203B41FA5}">
                      <a16:colId xmlns:a16="http://schemas.microsoft.com/office/drawing/2014/main" val="469894859"/>
                    </a:ext>
                  </a:extLst>
                </a:gridCol>
              </a:tblGrid>
              <a:tr h="1240219">
                <a:tc>
                  <a:txBody>
                    <a:bodyPr/>
                    <a:lstStyle/>
                    <a:p>
                      <a:pPr fontAlgn="t"/>
                      <a:r>
                        <a:rPr lang="en-US" sz="1800" dirty="0">
                          <a:effectLst/>
                          <a:latin typeface="+mj-lt"/>
                        </a:rPr>
                        <a:t>Michael S. Harris, MD</a:t>
                      </a:r>
                      <a:br>
                        <a:rPr lang="en-US" sz="1800" dirty="0">
                          <a:effectLst/>
                          <a:latin typeface="+mj-lt"/>
                        </a:rPr>
                      </a:br>
                      <a:r>
                        <a:rPr lang="en-US" sz="1800" dirty="0">
                          <a:effectLst/>
                          <a:latin typeface="+mj-lt"/>
                        </a:rPr>
                        <a:t>Medical College of Wisconsin</a:t>
                      </a:r>
                      <a:br>
                        <a:rPr lang="en-US" sz="1800" dirty="0">
                          <a:effectLst/>
                          <a:latin typeface="+mj-lt"/>
                        </a:rPr>
                      </a:br>
                      <a:r>
                        <a:rPr lang="en-US" sz="1800" kern="1200" dirty="0">
                          <a:solidFill>
                            <a:schemeClr val="tx1"/>
                          </a:solidFill>
                          <a:effectLst/>
                          <a:latin typeface="+mn-lt"/>
                          <a:ea typeface="+mn-ea"/>
                          <a:cs typeface="+mn-cs"/>
                        </a:rPr>
                        <a:t>Milwaukee, WI</a:t>
                      </a:r>
                      <a:endParaRPr lang="en-US" sz="1800" dirty="0">
                        <a:effectLst/>
                        <a:latin typeface="+mj-lt"/>
                      </a:endParaRPr>
                    </a:p>
                  </a:txBody>
                  <a:tcPr marL="57150" marR="57150" marT="57150" marB="571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tc>
                  <a:txBody>
                    <a:bodyPr/>
                    <a:lstStyle/>
                    <a:p>
                      <a:pPr fontAlgn="t"/>
                      <a:r>
                        <a:rPr lang="is-IS" sz="1800" b="1" dirty="0">
                          <a:effectLst/>
                          <a:latin typeface="+mj-lt"/>
                        </a:rPr>
                        <a:t>2017</a:t>
                      </a:r>
                    </a:p>
                    <a:p>
                      <a:pPr fontAlgn="t"/>
                      <a:r>
                        <a:rPr lang="en-US" sz="1800" kern="1200" dirty="0">
                          <a:solidFill>
                            <a:schemeClr val="tx1"/>
                          </a:solidFill>
                          <a:effectLst/>
                          <a:latin typeface="+mn-lt"/>
                          <a:ea typeface="+mn-ea"/>
                          <a:cs typeface="+mn-cs"/>
                        </a:rPr>
                        <a:t>Verbal Memory as Outcome Predictor in Adults Receiving Cochlear Implants</a:t>
                      </a:r>
                      <a:endParaRPr lang="is-IS" sz="1800" dirty="0">
                        <a:effectLst/>
                        <a:latin typeface="+mj-lt"/>
                      </a:endParaRPr>
                    </a:p>
                  </a:txBody>
                  <a:tcPr marL="57150" marR="57150" marT="57150" marB="571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tc>
                  <a:txBody>
                    <a:bodyPr/>
                    <a:lstStyle/>
                    <a:p>
                      <a:pPr fontAlgn="t"/>
                      <a:r>
                        <a:rPr lang="en-US" sz="1800" dirty="0">
                          <a:effectLst/>
                          <a:latin typeface="+mj-lt"/>
                        </a:rPr>
                        <a:t>$25,000</a:t>
                      </a:r>
                    </a:p>
                  </a:txBody>
                  <a:tcPr marL="57150" marR="57150" marT="57150" marB="571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930343089"/>
                  </a:ext>
                </a:extLst>
              </a:tr>
              <a:tr h="1371200">
                <a:tc>
                  <a:txBody>
                    <a:bodyPr/>
                    <a:lstStyle/>
                    <a:p>
                      <a:pPr fontAlgn="t"/>
                      <a:r>
                        <a:rPr lang="en-US" sz="1800" dirty="0">
                          <a:effectLst/>
                          <a:latin typeface="+mj-lt"/>
                        </a:rPr>
                        <a:t>Ksenia A. Aaron, MD</a:t>
                      </a:r>
                      <a:br>
                        <a:rPr lang="en-US" sz="1800" dirty="0">
                          <a:effectLst/>
                          <a:latin typeface="+mj-lt"/>
                        </a:rPr>
                      </a:br>
                      <a:r>
                        <a:rPr lang="en-US" sz="1800" dirty="0">
                          <a:effectLst/>
                          <a:latin typeface="+mj-lt"/>
                        </a:rPr>
                        <a:t>Stanford University</a:t>
                      </a:r>
                      <a:br>
                        <a:rPr lang="en-US" sz="1800" dirty="0">
                          <a:effectLst/>
                          <a:latin typeface="+mj-lt"/>
                        </a:rPr>
                      </a:br>
                      <a:r>
                        <a:rPr lang="en-US" sz="1800" dirty="0">
                          <a:effectLst/>
                          <a:latin typeface="+mj-lt"/>
                        </a:rPr>
                        <a:t>Stanford, CA</a:t>
                      </a:r>
                      <a:br>
                        <a:rPr lang="en-US" sz="1800" dirty="0">
                          <a:effectLst/>
                          <a:latin typeface="+mj-lt"/>
                        </a:rPr>
                      </a:br>
                      <a:endParaRPr lang="en-US" sz="1800" dirty="0">
                        <a:effectLst/>
                        <a:latin typeface="+mj-lt"/>
                      </a:endParaRPr>
                    </a:p>
                  </a:txBody>
                  <a:tcPr marL="57150" marR="57150" marT="57150" marB="571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tc>
                  <a:txBody>
                    <a:bodyPr/>
                    <a:lstStyle/>
                    <a:p>
                      <a:pPr fontAlgn="t"/>
                      <a:r>
                        <a:rPr lang="en-US" sz="1800" b="1" dirty="0">
                          <a:effectLst/>
                          <a:latin typeface="+mj-lt"/>
                        </a:rPr>
                        <a:t>2018</a:t>
                      </a:r>
                      <a:br>
                        <a:rPr lang="en-US" sz="1800" dirty="0">
                          <a:effectLst/>
                          <a:latin typeface="+mj-lt"/>
                        </a:rPr>
                      </a:br>
                      <a:r>
                        <a:rPr lang="en-US" sz="1800" dirty="0">
                          <a:effectLst/>
                          <a:latin typeface="+mj-lt"/>
                        </a:rPr>
                        <a:t>Modelling and Restoring Hearing and Vestibular Deficit of Non-Syndromic Deafness</a:t>
                      </a:r>
                      <a:endParaRPr lang="is-IS" sz="1800" dirty="0">
                        <a:effectLst/>
                        <a:latin typeface="+mj-lt"/>
                      </a:endParaRPr>
                    </a:p>
                  </a:txBody>
                  <a:tcPr marL="57150" marR="57150" marT="57150" marB="571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tc>
                  <a:txBody>
                    <a:bodyPr/>
                    <a:lstStyle/>
                    <a:p>
                      <a:pPr marL="0" marR="0" lvl="0" indent="0" algn="l" defTabSz="457200" rtl="0" eaLnBrk="1" fontAlgn="t"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$25,000</a:t>
                      </a:r>
                    </a:p>
                    <a:p>
                      <a:pPr fontAlgn="t"/>
                      <a:endParaRPr lang="en-US" sz="1800" dirty="0">
                        <a:effectLst/>
                        <a:latin typeface="+mj-lt"/>
                      </a:endParaRPr>
                    </a:p>
                  </a:txBody>
                  <a:tcPr marL="57150" marR="57150" marT="57150" marB="571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176321634"/>
                  </a:ext>
                </a:extLst>
              </a:tr>
              <a:tr h="1371200">
                <a:tc>
                  <a:txBody>
                    <a:bodyPr/>
                    <a:lstStyle/>
                    <a:p>
                      <a:pPr fontAlgn="t"/>
                      <a:r>
                        <a:rPr lang="en-US" sz="1800" dirty="0">
                          <a:effectLst/>
                          <a:latin typeface="+mj-lt"/>
                        </a:rPr>
                        <a:t>Dunia Abdul-Aziz, MD</a:t>
                      </a:r>
                      <a:br>
                        <a:rPr lang="en-US" sz="1800" dirty="0">
                          <a:effectLst/>
                          <a:latin typeface="+mj-lt"/>
                        </a:rPr>
                      </a:br>
                      <a:r>
                        <a:rPr lang="en-US" sz="1800" dirty="0">
                          <a:effectLst/>
                          <a:latin typeface="+mj-lt"/>
                        </a:rPr>
                        <a:t>Massachusetts Eye &amp; Ear</a:t>
                      </a:r>
                      <a:br>
                        <a:rPr lang="en-US" sz="1800" dirty="0">
                          <a:effectLst/>
                          <a:latin typeface="+mj-lt"/>
                        </a:rPr>
                      </a:br>
                      <a:r>
                        <a:rPr lang="en-US" sz="1800" dirty="0">
                          <a:effectLst/>
                          <a:latin typeface="+mj-lt"/>
                        </a:rPr>
                        <a:t>Boston, MA</a:t>
                      </a:r>
                    </a:p>
                  </a:txBody>
                  <a:tcPr marL="57150" marR="57150" marT="57150" marB="571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tc>
                  <a:txBody>
                    <a:bodyPr/>
                    <a:lstStyle/>
                    <a:p>
                      <a:pPr fontAlgn="t"/>
                      <a:r>
                        <a:rPr lang="is-IS" sz="1800" b="1" dirty="0">
                          <a:effectLst/>
                          <a:latin typeface="+mj-lt"/>
                        </a:rPr>
                        <a:t>2019</a:t>
                      </a:r>
                    </a:p>
                    <a:p>
                      <a:pPr fontAlgn="t"/>
                      <a:r>
                        <a:rPr lang="en-US" sz="1800" dirty="0">
                          <a:effectLst/>
                          <a:latin typeface="+mj-lt"/>
                        </a:rPr>
                        <a:t>Targeting Epigenetic Modifying Enzymes for Hair Cell Regeneration</a:t>
                      </a:r>
                      <a:endParaRPr lang="is-IS" sz="1800" dirty="0">
                        <a:effectLst/>
                        <a:latin typeface="+mj-lt"/>
                      </a:endParaRPr>
                    </a:p>
                  </a:txBody>
                  <a:tcPr marL="57150" marR="57150" marT="57150" marB="571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tc>
                  <a:txBody>
                    <a:bodyPr/>
                    <a:lstStyle/>
                    <a:p>
                      <a:pPr fontAlgn="t"/>
                      <a:r>
                        <a:rPr lang="en-US" sz="1800" dirty="0">
                          <a:effectLst/>
                          <a:latin typeface="+mj-lt"/>
                        </a:rPr>
                        <a:t>$25,000</a:t>
                      </a:r>
                    </a:p>
                  </a:txBody>
                  <a:tcPr marL="57150" marR="57150" marT="57150" marB="571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787740462"/>
                  </a:ext>
                </a:extLst>
              </a:tr>
            </a:tbl>
          </a:graphicData>
        </a:graphic>
      </p:graphicFrame>
    </p:spTree>
    <p:extLst>
      <p:ext uri="{BB962C8B-B14F-4D97-AF65-F5344CB8AC3E}">
        <p14:creationId xmlns:p14="http://schemas.microsoft.com/office/powerpoint/2010/main" val="1327816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42347-D817-44D1-96C1-17CED3CE2370}"/>
              </a:ext>
            </a:extLst>
          </p:cNvPr>
          <p:cNvSpPr>
            <a:spLocks noGrp="1"/>
          </p:cNvSpPr>
          <p:nvPr>
            <p:ph type="title"/>
          </p:nvPr>
        </p:nvSpPr>
        <p:spPr>
          <a:xfrm>
            <a:off x="1259541" y="206188"/>
            <a:ext cx="7772400" cy="1143000"/>
          </a:xfrm>
        </p:spPr>
        <p:txBody>
          <a:bodyPr/>
          <a:lstStyle/>
          <a:p>
            <a:r>
              <a:rPr lang="en-US" b="1"/>
              <a:t>American Neurotology Society Research Grant</a:t>
            </a:r>
            <a:endParaRPr lang="en-US" b="1" dirty="0"/>
          </a:p>
        </p:txBody>
      </p:sp>
      <p:sp>
        <p:nvSpPr>
          <p:cNvPr id="3" name="Content Placeholder 2">
            <a:extLst>
              <a:ext uri="{FF2B5EF4-FFF2-40B4-BE49-F238E27FC236}">
                <a16:creationId xmlns:a16="http://schemas.microsoft.com/office/drawing/2014/main" id="{BF583C0B-35F6-4D8E-99FD-11237C5C3949}"/>
              </a:ext>
            </a:extLst>
          </p:cNvPr>
          <p:cNvSpPr>
            <a:spLocks noGrp="1"/>
          </p:cNvSpPr>
          <p:nvPr>
            <p:ph idx="1"/>
          </p:nvPr>
        </p:nvSpPr>
        <p:spPr>
          <a:xfrm>
            <a:off x="358588" y="1525493"/>
            <a:ext cx="8426823" cy="4948519"/>
          </a:xfrm>
        </p:spPr>
        <p:txBody>
          <a:bodyPr>
            <a:normAutofit/>
          </a:bodyPr>
          <a:lstStyle/>
          <a:p>
            <a:pPr marL="0" indent="0" algn="just">
              <a:buNone/>
            </a:pPr>
            <a:r>
              <a:rPr lang="en-US" sz="2000" b="1" dirty="0"/>
              <a:t>The American Neurotology Society Research Fund only accepts grant applications and reference letters electronically. Please prepare your application electronically and have everything contained in ONE PDF (no pdf portfolio). Please submit your final PDF application by email.  Reference letters may be electronically prepared and signed as PDF documents, or may be scanned as PDF documents, in order that they may be included as part of the grant application.</a:t>
            </a:r>
            <a:endParaRPr lang="en-US" sz="2000" dirty="0"/>
          </a:p>
          <a:p>
            <a:pPr marL="0" indent="0" algn="ctr">
              <a:buNone/>
            </a:pPr>
            <a:r>
              <a:rPr lang="en-US" sz="2000" b="1" dirty="0"/>
              <a:t>The grants and reference letters are to be submitted via email to: </a:t>
            </a:r>
          </a:p>
          <a:p>
            <a:pPr marL="0" indent="0" algn="ctr">
              <a:lnSpc>
                <a:spcPts val="50"/>
              </a:lnSpc>
              <a:spcBef>
                <a:spcPts val="0"/>
              </a:spcBef>
              <a:buNone/>
            </a:pPr>
            <a:r>
              <a:rPr lang="en-US" sz="1800" b="1" dirty="0"/>
              <a:t> </a:t>
            </a:r>
          </a:p>
          <a:p>
            <a:pPr marL="0" indent="0" algn="ctr">
              <a:buNone/>
            </a:pPr>
            <a:r>
              <a:rPr lang="en-US" sz="2000" b="1" dirty="0"/>
              <a:t>Dr. Ronna Hertzano, Chair of the ANS Research Committee </a:t>
            </a:r>
            <a:r>
              <a:rPr lang="en-US" sz="2400" b="1" u="sng" dirty="0">
                <a:solidFill>
                  <a:srgbClr val="CCFF66"/>
                </a:solidFill>
                <a:hlinkClick r:id="rId2"/>
              </a:rPr>
              <a:t>RHertzano@som.umaryland.edu</a:t>
            </a:r>
            <a:r>
              <a:rPr lang="en-US" sz="2400" b="1" dirty="0">
                <a:solidFill>
                  <a:srgbClr val="CCFF66"/>
                </a:solidFill>
              </a:rPr>
              <a:t> </a:t>
            </a:r>
            <a:endParaRPr lang="en-US" sz="2000" b="1" dirty="0">
              <a:solidFill>
                <a:srgbClr val="CCFF66"/>
              </a:solidFill>
            </a:endParaRPr>
          </a:p>
          <a:p>
            <a:pPr marL="0" indent="0" algn="ctr">
              <a:buNone/>
            </a:pPr>
            <a:r>
              <a:rPr lang="en-US" sz="2000" b="1" dirty="0"/>
              <a:t>&amp; </a:t>
            </a:r>
          </a:p>
          <a:p>
            <a:pPr marL="0" indent="0" algn="ctr">
              <a:buNone/>
            </a:pPr>
            <a:r>
              <a:rPr lang="en-US" sz="2000" b="1" dirty="0"/>
              <a:t>Kristen Bordignon, Administrator of the American Neurotology Society </a:t>
            </a:r>
            <a:r>
              <a:rPr lang="en-US" sz="2000" b="1" u="sng" dirty="0">
                <a:solidFill>
                  <a:srgbClr val="CCFF66"/>
                </a:solidFill>
              </a:rPr>
              <a:t>administrator@americanneurotologysociety.com</a:t>
            </a:r>
            <a:endParaRPr lang="en-US" sz="2000" dirty="0">
              <a:solidFill>
                <a:srgbClr val="CCFF66"/>
              </a:solidFill>
            </a:endParaRPr>
          </a:p>
          <a:p>
            <a:endParaRPr lang="en-US" dirty="0"/>
          </a:p>
        </p:txBody>
      </p:sp>
      <p:pic>
        <p:nvPicPr>
          <p:cNvPr id="4" name="Picture 2" descr="http://www.americanneurotologysociety.com/images/nametitle.jpg">
            <a:extLst>
              <a:ext uri="{FF2B5EF4-FFF2-40B4-BE49-F238E27FC236}">
                <a16:creationId xmlns:a16="http://schemas.microsoft.com/office/drawing/2014/main" id="{D46BDF10-4CAF-4BB7-9751-83A8AAAC9F8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84532"/>
          <a:stretch/>
        </p:blipFill>
        <p:spPr bwMode="auto">
          <a:xfrm>
            <a:off x="0" y="1"/>
            <a:ext cx="1001755" cy="824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09774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206</TotalTime>
  <Words>586</Words>
  <Application>Microsoft Office PowerPoint</Application>
  <PresentationFormat>On-screen Show (4:3)</PresentationFormat>
  <Paragraphs>64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Century Gothic</vt:lpstr>
      <vt:lpstr>Wingdings</vt:lpstr>
      <vt:lpstr>Wingdings 3</vt:lpstr>
      <vt:lpstr>Ion</vt:lpstr>
      <vt:lpstr>American Neurotology Society Research Grant</vt:lpstr>
      <vt:lpstr>American Neurotology Society Research Grant</vt:lpstr>
      <vt:lpstr>American Neurotology Society Research Grant</vt:lpstr>
      <vt:lpstr>American Neurotology Society Research Grant</vt:lpstr>
      <vt:lpstr>American Neurotology Society Research Grant 2020 Recipients</vt:lpstr>
      <vt:lpstr>American Neurotology Society Research Grant established in 2015</vt:lpstr>
      <vt:lpstr>American Neurotology Society Research Grant</vt:lpstr>
    </vt:vector>
  </TitlesOfParts>
  <Company>Stanford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Neurotology Society Research Grant</dc:title>
  <dc:creator>Kristen Bordignon</dc:creator>
  <cp:lastModifiedBy>Kristen Bordignon</cp:lastModifiedBy>
  <cp:revision>31</cp:revision>
  <dcterms:created xsi:type="dcterms:W3CDTF">2015-02-19T16:52:49Z</dcterms:created>
  <dcterms:modified xsi:type="dcterms:W3CDTF">2021-02-05T19:37:14Z</dcterms:modified>
</cp:coreProperties>
</file>